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26"/>
  </p:notesMasterIdLst>
  <p:handoutMasterIdLst>
    <p:handoutMasterId r:id="rId27"/>
  </p:handoutMasterIdLst>
  <p:sldIdLst>
    <p:sldId id="256" r:id="rId2"/>
    <p:sldId id="257" r:id="rId3"/>
    <p:sldId id="258" r:id="rId4"/>
    <p:sldId id="259" r:id="rId5"/>
    <p:sldId id="270" r:id="rId6"/>
    <p:sldId id="280" r:id="rId7"/>
    <p:sldId id="279" r:id="rId8"/>
    <p:sldId id="281" r:id="rId9"/>
    <p:sldId id="260" r:id="rId10"/>
    <p:sldId id="261" r:id="rId11"/>
    <p:sldId id="262" r:id="rId12"/>
    <p:sldId id="271" r:id="rId13"/>
    <p:sldId id="272" r:id="rId14"/>
    <p:sldId id="263" r:id="rId15"/>
    <p:sldId id="264" r:id="rId16"/>
    <p:sldId id="265" r:id="rId17"/>
    <p:sldId id="269" r:id="rId18"/>
    <p:sldId id="268" r:id="rId19"/>
    <p:sldId id="276" r:id="rId20"/>
    <p:sldId id="274" r:id="rId21"/>
    <p:sldId id="277" r:id="rId22"/>
    <p:sldId id="275" r:id="rId23"/>
    <p:sldId id="278" r:id="rId24"/>
    <p:sldId id="266"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9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F06C2A22-86B4-46A7-BEA7-16B7135772A6}" type="datetimeFigureOut">
              <a:rPr lang="en-US"/>
              <a:pPr>
                <a:defRPr/>
              </a:pPr>
              <a:t>9/24/2014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C0FD6F9B-27E2-4512-99EB-856E118D65A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smtClean="0"/>
            </a:lvl1pPr>
          </a:lstStyle>
          <a:p>
            <a:pPr>
              <a:defRPr/>
            </a:pPr>
            <a:fld id="{8A23FF9A-C8AD-45C7-AF92-C1C58214D32D}" type="datetimeFigureOut">
              <a:rPr lang="en-US"/>
              <a:pPr>
                <a:defRPr/>
              </a:pPr>
              <a:t>9/24/2014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smtClean="0"/>
            </a:lvl1pPr>
          </a:lstStyle>
          <a:p>
            <a:pPr>
              <a:defRPr/>
            </a:pPr>
            <a:fld id="{EDEF5C0D-C0F2-4F46-A202-A020A0C5052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532980-5C0D-4E9E-8ECB-6A4FC946535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4C9AA1-8ED4-4A6A-AA80-3510838FD47C}" type="slidenum">
              <a:rPr lang="en-US"/>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defRPr/>
            </a:pPr>
            <a:endParaRPr lang="en-US" sz="240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defRPr/>
              </a:pPr>
              <a:endParaRPr lang="en-US" sz="240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pPr>
                <a:defRPr/>
              </a:pPr>
              <a:endParaRPr lang="en-US"/>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defRPr/>
              </a:pPr>
              <a:endParaRPr lang="en-US" sz="2400"/>
            </a:p>
          </p:txBody>
        </p:sp>
      </p:grpSp>
      <p:sp>
        <p:nvSpPr>
          <p:cNvPr id="88067"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8806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3" name="Rectangle 6"/>
          <p:cNvSpPr>
            <a:spLocks noGrp="1" noChangeArrowheads="1"/>
          </p:cNvSpPr>
          <p:nvPr>
            <p:ph type="ftr" sz="quarter" idx="11"/>
          </p:nvPr>
        </p:nvSpPr>
        <p:spPr/>
        <p:txBody>
          <a:bodyPr/>
          <a:lstStyle>
            <a:lvl1pPr>
              <a:defRPr smtClean="0"/>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smtClean="0"/>
            </a:lvl1pPr>
          </a:lstStyle>
          <a:p>
            <a:pPr>
              <a:defRPr/>
            </a:pPr>
            <a:fld id="{7E5F0EFE-CC2F-4495-9875-AEEEB0BEFE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0F4FDD-4FEA-42A5-B4BE-397AAFEA32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CD454A-550B-4FEF-A231-B5D499826D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7A059D-6D42-4051-B069-17CCF569ECD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CE69C7-1565-4B4D-A6F8-9F5844959BF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43ADB7-C29C-4C50-B3CC-36F714884F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36EB901-F286-4AF9-A54F-1C2A3A358A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B533EA9-2619-4070-87FB-F4F6ECE8BA6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9954C02-E7B8-41FB-9BCE-F1C4FE612A2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49E378-2ADB-4E71-8C55-762810093A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516296-5074-424C-98FD-742AC6DB51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4"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atin typeface="Arial" charset="0"/>
              </a:defRPr>
            </a:lvl1pPr>
          </a:lstStyle>
          <a:p>
            <a:pPr>
              <a:defRPr/>
            </a:pPr>
            <a:fld id="{4927B255-2D5C-4C40-8D34-E2EE6F8A9C41}" type="slidenum">
              <a:rPr lang="en-US"/>
              <a:pPr>
                <a:defRPr/>
              </a:pPr>
              <a:t>‹#›</a:t>
            </a:fld>
            <a:endParaRPr lang="en-US"/>
          </a:p>
        </p:txBody>
      </p:sp>
      <p:grpSp>
        <p:nvGrpSpPr>
          <p:cNvPr id="1031" name="Group 7"/>
          <p:cNvGrpSpPr>
            <a:grpSpLocks/>
          </p:cNvGrpSpPr>
          <p:nvPr/>
        </p:nvGrpSpPr>
        <p:grpSpPr bwMode="auto">
          <a:xfrm>
            <a:off x="279400" y="152400"/>
            <a:ext cx="8686800" cy="1600200"/>
            <a:chOff x="176" y="96"/>
            <a:chExt cx="5472" cy="1008"/>
          </a:xfrm>
        </p:grpSpPr>
        <p:sp>
          <p:nvSpPr>
            <p:cNvPr id="87048"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p>
          </p:txBody>
        </p:sp>
        <p:sp>
          <p:nvSpPr>
            <p:cNvPr id="87049"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p>
          </p:txBody>
        </p:sp>
        <p:sp>
          <p:nvSpPr>
            <p:cNvPr id="87050"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p>
          </p:txBody>
        </p:sp>
        <p:sp>
          <p:nvSpPr>
            <p:cNvPr id="87051"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defRPr/>
              </a:pPr>
              <a:endParaRPr lang="en-US" sz="2400"/>
            </a:p>
          </p:txBody>
        </p:sp>
        <p:sp>
          <p:nvSpPr>
            <p:cNvPr id="87052"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defRPr/>
              </a:pPr>
              <a:endParaRPr lang="en-US" sz="2400"/>
            </a:p>
          </p:txBody>
        </p:sp>
      </p:gr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800" smtClean="0"/>
              <a:t>ADVANCEMENT VIA INDIVIDUAL DETERMINATION</a:t>
            </a:r>
          </a:p>
        </p:txBody>
      </p:sp>
      <p:sp>
        <p:nvSpPr>
          <p:cNvPr id="3075" name="Rectangle 3"/>
          <p:cNvSpPr>
            <a:spLocks noGrp="1" noChangeArrowheads="1"/>
          </p:cNvSpPr>
          <p:nvPr>
            <p:ph type="subTitle" idx="1"/>
          </p:nvPr>
        </p:nvSpPr>
        <p:spPr>
          <a:xfrm>
            <a:off x="762000" y="4114800"/>
            <a:ext cx="7696200" cy="1708150"/>
          </a:xfrm>
        </p:spPr>
        <p:txBody>
          <a:bodyPr/>
          <a:lstStyle/>
          <a:p>
            <a:pPr eaLnBrk="1" hangingPunct="1"/>
            <a:r>
              <a:rPr lang="en-US" smtClean="0"/>
              <a:t>AVID at</a:t>
            </a:r>
          </a:p>
          <a:p>
            <a:pPr eaLnBrk="1" hangingPunct="1"/>
            <a:r>
              <a:rPr lang="en-US" smtClean="0"/>
              <a:t>Hereford High School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AVID: More than Academics</a:t>
            </a:r>
          </a:p>
        </p:txBody>
      </p:sp>
      <p:sp>
        <p:nvSpPr>
          <p:cNvPr id="12291" name="Rectangle 3"/>
          <p:cNvSpPr>
            <a:spLocks noGrp="1" noChangeArrowheads="1"/>
          </p:cNvSpPr>
          <p:nvPr>
            <p:ph type="body" idx="1"/>
          </p:nvPr>
        </p:nvSpPr>
        <p:spPr>
          <a:xfrm>
            <a:off x="228600" y="1524000"/>
            <a:ext cx="8915400" cy="5105400"/>
          </a:xfrm>
        </p:spPr>
        <p:txBody>
          <a:bodyPr/>
          <a:lstStyle/>
          <a:p>
            <a:pPr eaLnBrk="1" hangingPunct="1">
              <a:lnSpc>
                <a:spcPct val="90000"/>
              </a:lnSpc>
              <a:buFont typeface="Wingdings" pitchFamily="2" charset="2"/>
              <a:buNone/>
            </a:pPr>
            <a:endParaRPr lang="en-US" sz="2400" smtClean="0"/>
          </a:p>
          <a:p>
            <a:pPr eaLnBrk="1" hangingPunct="1">
              <a:lnSpc>
                <a:spcPct val="90000"/>
              </a:lnSpc>
            </a:pPr>
            <a:r>
              <a:rPr lang="en-US" sz="2400" smtClean="0"/>
              <a:t>Students compose resumes and college essays and obtain service learning hours and letters of recommendation for college. </a:t>
            </a:r>
          </a:p>
          <a:p>
            <a:pPr eaLnBrk="1" hangingPunct="1">
              <a:lnSpc>
                <a:spcPct val="90000"/>
              </a:lnSpc>
            </a:pPr>
            <a:r>
              <a:rPr lang="en-US" sz="2400" smtClean="0"/>
              <a:t>All AVID students study and visit a variety of colleges on single-day and multi-day field trips. </a:t>
            </a:r>
          </a:p>
          <a:p>
            <a:pPr eaLnBrk="1" hangingPunct="1">
              <a:lnSpc>
                <a:spcPct val="90000"/>
              </a:lnSpc>
            </a:pPr>
            <a:r>
              <a:rPr lang="en-US" sz="2400" smtClean="0"/>
              <a:t>Students enjoy priority scheduling and ongoing support from Dr. Ensor, Hereford High’s college counselor, throughout high school. </a:t>
            </a:r>
          </a:p>
          <a:p>
            <a:pPr eaLnBrk="1" hangingPunct="1">
              <a:lnSpc>
                <a:spcPct val="90000"/>
              </a:lnSpc>
            </a:pPr>
            <a:r>
              <a:rPr lang="en-US" sz="2400" smtClean="0"/>
              <a:t>As students progress through high school, they access collegiate knowledge that most students do not encounter until they become seniors. </a:t>
            </a:r>
          </a:p>
          <a:p>
            <a:pPr eaLnBrk="1" hangingPunct="1">
              <a:lnSpc>
                <a:spcPct val="90000"/>
              </a:lnSpc>
            </a:pPr>
            <a:r>
              <a:rPr lang="en-US" sz="2400" smtClean="0"/>
              <a:t>Students who remain in AVID for all four years of high school support each other in all classes and become a tight-knit group of success-bound 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Support to Students</a:t>
            </a:r>
          </a:p>
        </p:txBody>
      </p:sp>
      <p:sp>
        <p:nvSpPr>
          <p:cNvPr id="13315" name="Rectangle 3"/>
          <p:cNvSpPr>
            <a:spLocks noGrp="1" noChangeArrowheads="1"/>
          </p:cNvSpPr>
          <p:nvPr>
            <p:ph type="body" idx="1"/>
          </p:nvPr>
        </p:nvSpPr>
        <p:spPr/>
        <p:txBody>
          <a:bodyPr/>
          <a:lstStyle/>
          <a:p>
            <a:pPr eaLnBrk="1" hangingPunct="1"/>
            <a:r>
              <a:rPr lang="en-US" sz="2800" b="1" u="sng" smtClean="0"/>
              <a:t>AVID Site Team</a:t>
            </a:r>
            <a:r>
              <a:rPr lang="en-US" sz="2800" smtClean="0"/>
              <a:t>: These faculty members work with school personnel, students and faculty. They focus on implementing AVID techniques throughout the school. They also coordinate with the school counselor to help guide students through college application process.</a:t>
            </a:r>
          </a:p>
          <a:p>
            <a:pPr eaLnBrk="1" hangingPunct="1"/>
            <a:r>
              <a:rPr lang="en-US" sz="2800" b="1" u="sng" smtClean="0"/>
              <a:t>AVID Parent(s</a:t>
            </a:r>
            <a:r>
              <a:rPr lang="en-US" sz="2800" b="1" smtClean="0"/>
              <a:t>): </a:t>
            </a:r>
            <a:r>
              <a:rPr lang="en-US" sz="2800" smtClean="0"/>
              <a:t>Parents encourage their children academically, attend AVID workshops, and stay connected to AVID program.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AVID Perks</a:t>
            </a:r>
          </a:p>
        </p:txBody>
      </p:sp>
      <p:sp>
        <p:nvSpPr>
          <p:cNvPr id="14339" name="Rectangle 3"/>
          <p:cNvSpPr>
            <a:spLocks noGrp="1" noChangeArrowheads="1"/>
          </p:cNvSpPr>
          <p:nvPr>
            <p:ph type="body" idx="1"/>
          </p:nvPr>
        </p:nvSpPr>
        <p:spPr/>
        <p:txBody>
          <a:bodyPr/>
          <a:lstStyle/>
          <a:p>
            <a:pPr eaLnBrk="1" hangingPunct="1">
              <a:lnSpc>
                <a:spcPct val="80000"/>
              </a:lnSpc>
            </a:pPr>
            <a:r>
              <a:rPr lang="en-US" sz="2800" dirty="0" smtClean="0"/>
              <a:t>Access to professional tutoring</a:t>
            </a:r>
          </a:p>
          <a:p>
            <a:pPr eaLnBrk="1" hangingPunct="1">
              <a:lnSpc>
                <a:spcPct val="80000"/>
              </a:lnSpc>
            </a:pPr>
            <a:r>
              <a:rPr lang="en-US" sz="2800" dirty="0" smtClean="0"/>
              <a:t>College mentoring from Susan Slater </a:t>
            </a:r>
          </a:p>
          <a:p>
            <a:pPr eaLnBrk="1" hangingPunct="1">
              <a:lnSpc>
                <a:spcPct val="80000"/>
              </a:lnSpc>
            </a:pPr>
            <a:r>
              <a:rPr lang="en-US" sz="2800" dirty="0" smtClean="0"/>
              <a:t>Priority registration and appointments with counselor</a:t>
            </a:r>
          </a:p>
          <a:p>
            <a:pPr eaLnBrk="1" hangingPunct="1">
              <a:lnSpc>
                <a:spcPct val="80000"/>
              </a:lnSpc>
            </a:pPr>
            <a:r>
              <a:rPr lang="en-US" sz="2800" dirty="0" smtClean="0"/>
              <a:t>Connections with peers representing a wide range of personalities and talents</a:t>
            </a:r>
          </a:p>
          <a:p>
            <a:pPr eaLnBrk="1" hangingPunct="1">
              <a:lnSpc>
                <a:spcPct val="80000"/>
              </a:lnSpc>
            </a:pPr>
            <a:r>
              <a:rPr lang="en-US" sz="2800" dirty="0" smtClean="0"/>
              <a:t>Network of AVID students of all grade levels serving as mentors and mentees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Some AVID Activities</a:t>
            </a:r>
          </a:p>
        </p:txBody>
      </p:sp>
      <p:sp>
        <p:nvSpPr>
          <p:cNvPr id="15363" name="Rectangle 3"/>
          <p:cNvSpPr>
            <a:spLocks noGrp="1" noChangeArrowheads="1"/>
          </p:cNvSpPr>
          <p:nvPr>
            <p:ph type="body" idx="1"/>
          </p:nvPr>
        </p:nvSpPr>
        <p:spPr/>
        <p:txBody>
          <a:bodyPr/>
          <a:lstStyle/>
          <a:p>
            <a:pPr eaLnBrk="1" hangingPunct="1">
              <a:lnSpc>
                <a:spcPct val="80000"/>
              </a:lnSpc>
            </a:pPr>
            <a:r>
              <a:rPr lang="en-US" sz="2800" smtClean="0"/>
              <a:t>Highly-effective, student-run tutorials</a:t>
            </a:r>
          </a:p>
          <a:p>
            <a:pPr eaLnBrk="1" hangingPunct="1">
              <a:lnSpc>
                <a:spcPct val="80000"/>
              </a:lnSpc>
            </a:pPr>
            <a:r>
              <a:rPr lang="en-US" sz="2800" smtClean="0"/>
              <a:t>Debates, discussions, and speeches to build individual confidence in public speaking and promote effective communication</a:t>
            </a:r>
          </a:p>
          <a:p>
            <a:pPr eaLnBrk="1" hangingPunct="1">
              <a:lnSpc>
                <a:spcPct val="80000"/>
              </a:lnSpc>
            </a:pPr>
            <a:r>
              <a:rPr lang="en-US" sz="2800" smtClean="0"/>
              <a:t>Independent Cornell note-taking</a:t>
            </a:r>
          </a:p>
          <a:p>
            <a:pPr eaLnBrk="1" hangingPunct="1">
              <a:lnSpc>
                <a:spcPct val="80000"/>
              </a:lnSpc>
            </a:pPr>
            <a:r>
              <a:rPr lang="en-US" sz="2800" smtClean="0"/>
              <a:t>Service projects</a:t>
            </a:r>
          </a:p>
          <a:p>
            <a:pPr eaLnBrk="1" hangingPunct="1">
              <a:lnSpc>
                <a:spcPct val="80000"/>
              </a:lnSpc>
            </a:pPr>
            <a:r>
              <a:rPr lang="en-US" sz="2800" smtClean="0"/>
              <a:t>Four years of ongoing PSAT/SAT preparation</a:t>
            </a:r>
          </a:p>
          <a:p>
            <a:pPr eaLnBrk="1" hangingPunct="1">
              <a:lnSpc>
                <a:spcPct val="80000"/>
              </a:lnSpc>
            </a:pPr>
            <a:r>
              <a:rPr lang="en-US" sz="2800" smtClean="0"/>
              <a:t>College and career research projects</a:t>
            </a:r>
          </a:p>
          <a:p>
            <a:pPr eaLnBrk="1" hangingPunct="1">
              <a:lnSpc>
                <a:spcPct val="80000"/>
              </a:lnSpc>
            </a:pPr>
            <a:r>
              <a:rPr lang="en-US" sz="2800" smtClean="0"/>
              <a:t>Scholarship searches</a:t>
            </a:r>
          </a:p>
          <a:p>
            <a:pPr eaLnBrk="1" hangingPunct="1">
              <a:lnSpc>
                <a:spcPct val="80000"/>
              </a:lnSpc>
            </a:pPr>
            <a:r>
              <a:rPr lang="en-US" sz="2800" smtClean="0"/>
              <a:t>Rewards Days for reaching goals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National AVID Facts</a:t>
            </a:r>
          </a:p>
        </p:txBody>
      </p:sp>
      <p:sp>
        <p:nvSpPr>
          <p:cNvPr id="16387" name="Rectangle 3"/>
          <p:cNvSpPr>
            <a:spLocks noGrp="1" noChangeArrowheads="1"/>
          </p:cNvSpPr>
          <p:nvPr>
            <p:ph type="body" idx="1"/>
          </p:nvPr>
        </p:nvSpPr>
        <p:spPr/>
        <p:txBody>
          <a:bodyPr/>
          <a:lstStyle/>
          <a:p>
            <a:pPr eaLnBrk="1" hangingPunct="1">
              <a:lnSpc>
                <a:spcPct val="90000"/>
              </a:lnSpc>
            </a:pPr>
            <a:r>
              <a:rPr lang="en-US" sz="2800" smtClean="0"/>
              <a:t>AVID serves about 400,000 students in middle schools and high schools in 45 states, the District of Columbia, and across 16 countries.</a:t>
            </a:r>
          </a:p>
          <a:p>
            <a:pPr eaLnBrk="1" hangingPunct="1">
              <a:lnSpc>
                <a:spcPct val="90000"/>
              </a:lnSpc>
            </a:pPr>
            <a:r>
              <a:rPr lang="en-US" sz="2800" smtClean="0"/>
              <a:t>30% more students have been sent to four-year colleges than the national and local averages because of AVID.</a:t>
            </a:r>
          </a:p>
          <a:p>
            <a:pPr eaLnBrk="1" hangingPunct="1">
              <a:lnSpc>
                <a:spcPct val="90000"/>
              </a:lnSpc>
            </a:pPr>
            <a:r>
              <a:rPr lang="en-US" sz="2800" smtClean="0"/>
              <a:t>89% of AVID students who start college remain enrolled in college two years later.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AVID Results</a:t>
            </a:r>
          </a:p>
        </p:txBody>
      </p:sp>
      <p:sp>
        <p:nvSpPr>
          <p:cNvPr id="17411" name="Rectangle 3"/>
          <p:cNvSpPr>
            <a:spLocks noGrp="1" noChangeArrowheads="1"/>
          </p:cNvSpPr>
          <p:nvPr>
            <p:ph type="body" idx="1"/>
          </p:nvPr>
        </p:nvSpPr>
        <p:spPr>
          <a:xfrm>
            <a:off x="381000" y="1828800"/>
            <a:ext cx="8305800" cy="4191000"/>
          </a:xfrm>
        </p:spPr>
        <p:txBody>
          <a:bodyPr/>
          <a:lstStyle/>
          <a:p>
            <a:pPr eaLnBrk="1" hangingPunct="1"/>
            <a:r>
              <a:rPr lang="en-US" sz="2800" smtClean="0"/>
              <a:t>AVID has helped many students increase their chances to get in to college by increasing their academic rigor.</a:t>
            </a:r>
          </a:p>
          <a:p>
            <a:pPr eaLnBrk="1" hangingPunct="1"/>
            <a:r>
              <a:rPr lang="en-US" sz="2800" smtClean="0"/>
              <a:t>Students who participate in AVID are more likely to take AP classes, complete their college requirements, and get into 4-year colleges than those students who do not participate in AVID.</a:t>
            </a:r>
          </a:p>
          <a:p>
            <a:pPr eaLnBrk="1" hangingPunct="1"/>
            <a:r>
              <a:rPr lang="en-US" sz="2800" smtClean="0"/>
              <a:t>AVID has helped educate and prepare students to further their education.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National AVID Data</a:t>
            </a:r>
          </a:p>
        </p:txBody>
      </p:sp>
      <p:pic>
        <p:nvPicPr>
          <p:cNvPr id="18435" name="Content Placeholder 3" descr="Completion of Four-Year College Entrance Requirements"/>
          <p:cNvPicPr>
            <a:picLocks noGrp="1"/>
          </p:cNvPicPr>
          <p:nvPr>
            <p:ph type="body" idx="1"/>
          </p:nvPr>
        </p:nvPicPr>
        <p:blipFill>
          <a:blip r:embed="rId2" cstate="print"/>
          <a:srcRect/>
          <a:stretch>
            <a:fillRect/>
          </a:stretch>
        </p:blipFill>
        <p:spPr>
          <a:xfrm>
            <a:off x="990600" y="2133600"/>
            <a:ext cx="6934200" cy="3992563"/>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AVID Accomplishments at HHS</a:t>
            </a:r>
          </a:p>
        </p:txBody>
      </p:sp>
      <p:sp>
        <p:nvSpPr>
          <p:cNvPr id="19459" name="Rectangle 3"/>
          <p:cNvSpPr>
            <a:spLocks noGrp="1" noChangeArrowheads="1"/>
          </p:cNvSpPr>
          <p:nvPr>
            <p:ph type="body" idx="1"/>
          </p:nvPr>
        </p:nvSpPr>
        <p:spPr/>
        <p:txBody>
          <a:bodyPr/>
          <a:lstStyle/>
          <a:p>
            <a:pPr eaLnBrk="1" hangingPunct="1"/>
            <a:r>
              <a:rPr lang="en-US" smtClean="0"/>
              <a:t>HHS AVID students’ GPAs, HSA scores, and attendance rates exceed those of the general student body.</a:t>
            </a:r>
          </a:p>
          <a:p>
            <a:pPr eaLnBrk="1" hangingPunct="1"/>
            <a:r>
              <a:rPr lang="en-US" smtClean="0"/>
              <a:t>All AVID students complete at least two AP courses during their high school careers.</a:t>
            </a:r>
          </a:p>
          <a:p>
            <a:pPr eaLnBrk="1" hangingPunct="1"/>
            <a:r>
              <a:rPr lang="en-US" smtClean="0"/>
              <a:t>In 2014, AVID seniors at HHS amassed over $1,000,000 in college scholarships/grants.</a:t>
            </a:r>
          </a:p>
          <a:p>
            <a:pPr eaLnBrk="1" hangingPunct="1"/>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AVID Students on AVID</a:t>
            </a:r>
          </a:p>
        </p:txBody>
      </p:sp>
      <p:sp>
        <p:nvSpPr>
          <p:cNvPr id="20483" name="Rectangle 3"/>
          <p:cNvSpPr>
            <a:spLocks noGrp="1" noChangeArrowheads="1"/>
          </p:cNvSpPr>
          <p:nvPr>
            <p:ph type="body" idx="1"/>
          </p:nvPr>
        </p:nvSpPr>
        <p:spPr/>
        <p:txBody>
          <a:bodyPr/>
          <a:lstStyle/>
          <a:p>
            <a:pPr eaLnBrk="1" hangingPunct="1"/>
            <a:r>
              <a:rPr lang="en-US" smtClean="0"/>
              <a:t>“The tutorials give us an opportunity to participate in and lead study groups where we learn from a student’s perspective. When I work with other students each week, we share the struggle and help each other. I understood my classes more and was more confident in each class.”  ~Roy Craig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AVID Students on AVID</a:t>
            </a:r>
          </a:p>
        </p:txBody>
      </p:sp>
      <p:sp>
        <p:nvSpPr>
          <p:cNvPr id="21507" name="Rectangle 3"/>
          <p:cNvSpPr>
            <a:spLocks noGrp="1" noChangeArrowheads="1"/>
          </p:cNvSpPr>
          <p:nvPr>
            <p:ph type="body" idx="1"/>
          </p:nvPr>
        </p:nvSpPr>
        <p:spPr/>
        <p:txBody>
          <a:bodyPr/>
          <a:lstStyle/>
          <a:p>
            <a:pPr eaLnBrk="1" hangingPunct="1"/>
            <a:r>
              <a:rPr lang="en-US" smtClean="0"/>
              <a:t>“The weekly tutorials help me stay up on my other classes and give me strategies to help me be successful. I learned that real studying and learning doesn’t happen when I’m just sitting at home staring at my notes.”  ~Jessica Goudy</a:t>
            </a:r>
          </a:p>
          <a:p>
            <a:pPr eaLnBrk="1" hangingPunct="1">
              <a:buFont typeface="Wingdings" pitchFamily="2" charset="2"/>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AVID</a:t>
            </a:r>
          </a:p>
        </p:txBody>
      </p:sp>
      <p:sp>
        <p:nvSpPr>
          <p:cNvPr id="4099" name="Rectangle 3"/>
          <p:cNvSpPr>
            <a:spLocks noGrp="1" noChangeArrowheads="1"/>
          </p:cNvSpPr>
          <p:nvPr>
            <p:ph type="body" idx="1"/>
          </p:nvPr>
        </p:nvSpPr>
        <p:spPr>
          <a:xfrm>
            <a:off x="457200" y="1828800"/>
            <a:ext cx="8229600" cy="5029200"/>
          </a:xfrm>
        </p:spPr>
        <p:txBody>
          <a:bodyPr/>
          <a:lstStyle/>
          <a:p>
            <a:pPr eaLnBrk="1" hangingPunct="1">
              <a:lnSpc>
                <a:spcPct val="90000"/>
              </a:lnSpc>
            </a:pPr>
            <a:r>
              <a:rPr lang="en-US" smtClean="0"/>
              <a:t>“AVID is a nationally recognized program that was created in San Diego, CA in 1980, and is designed to give high school students who ordinarily would not participate in rigorous, academic, college-preparatory classes the opportunity and support necessary to succeed in these higher-level classes. AVID promotes student success in rigorous college prep curriculum, and can be a valuable asset to a college counseling program.”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AVID Students on AVID</a:t>
            </a:r>
          </a:p>
        </p:txBody>
      </p:sp>
      <p:sp>
        <p:nvSpPr>
          <p:cNvPr id="22531" name="Rectangle 3"/>
          <p:cNvSpPr>
            <a:spLocks noGrp="1" noChangeArrowheads="1"/>
          </p:cNvSpPr>
          <p:nvPr>
            <p:ph type="body" idx="1"/>
          </p:nvPr>
        </p:nvSpPr>
        <p:spPr/>
        <p:txBody>
          <a:bodyPr/>
          <a:lstStyle/>
          <a:p>
            <a:pPr eaLnBrk="1" hangingPunct="1"/>
            <a:r>
              <a:rPr lang="en-US" smtClean="0"/>
              <a:t>“I took an AP class as a sophomore. It was difficult and really challenged me. When I felt like giving up, AVID was there to encourage me to continue and to support me with the toughest challenges. I ended up with a B overall and really impressed myself.”  ~Erin Larcey</a:t>
            </a:r>
          </a:p>
          <a:p>
            <a:pPr eaLnBrk="1" hangingPunct="1">
              <a:buFont typeface="Wingdings" pitchFamily="2" charset="2"/>
              <a:buNone/>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AVID Students on AVID</a:t>
            </a:r>
          </a:p>
        </p:txBody>
      </p:sp>
      <p:sp>
        <p:nvSpPr>
          <p:cNvPr id="23555" name="Rectangle 3"/>
          <p:cNvSpPr>
            <a:spLocks noGrp="1" noChangeArrowheads="1"/>
          </p:cNvSpPr>
          <p:nvPr>
            <p:ph type="body" idx="1"/>
          </p:nvPr>
        </p:nvSpPr>
        <p:spPr/>
        <p:txBody>
          <a:bodyPr/>
          <a:lstStyle/>
          <a:p>
            <a:pPr eaLnBrk="1" hangingPunct="1"/>
            <a:r>
              <a:rPr lang="en-US" smtClean="0"/>
              <a:t>“The binder checks help me keep myself organized. They help me to make sure I don’t lose papers, and the Cornell notes help me organize my notes from all of my other classes.”  ~Zach Janiak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AVID Students on AVID</a:t>
            </a:r>
          </a:p>
        </p:txBody>
      </p:sp>
      <p:sp>
        <p:nvSpPr>
          <p:cNvPr id="24579" name="Rectangle 3"/>
          <p:cNvSpPr>
            <a:spLocks noGrp="1" noChangeArrowheads="1"/>
          </p:cNvSpPr>
          <p:nvPr>
            <p:ph type="body" idx="1"/>
          </p:nvPr>
        </p:nvSpPr>
        <p:spPr/>
        <p:txBody>
          <a:bodyPr/>
          <a:lstStyle/>
          <a:p>
            <a:pPr eaLnBrk="1" hangingPunct="1"/>
            <a:r>
              <a:rPr lang="en-US" smtClean="0"/>
              <a:t>“Because AVID gives us ongoing SAT preparation through drills and tutoring, my PSAT scores have improved each year.”  ~Aaron Price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AVID Students on AVID</a:t>
            </a:r>
          </a:p>
        </p:txBody>
      </p:sp>
      <p:sp>
        <p:nvSpPr>
          <p:cNvPr id="25603" name="Rectangle 3"/>
          <p:cNvSpPr>
            <a:spLocks noGrp="1" noChangeArrowheads="1"/>
          </p:cNvSpPr>
          <p:nvPr>
            <p:ph type="body" idx="1"/>
          </p:nvPr>
        </p:nvSpPr>
        <p:spPr/>
        <p:txBody>
          <a:bodyPr/>
          <a:lstStyle/>
          <a:p>
            <a:pPr eaLnBrk="1" hangingPunct="1"/>
            <a:r>
              <a:rPr lang="en-US" smtClean="0"/>
              <a:t>“AVID gives us the confidence and support to put ourselves out there and experience things that we otherwise wouldn’t. I’m now a member of the SADD club, the School Improvement Team, the allied soccer team, and I am the vice president of the For Our Troops club.”  ~Elise Cliffe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References</a:t>
            </a:r>
          </a:p>
        </p:txBody>
      </p:sp>
      <p:sp>
        <p:nvSpPr>
          <p:cNvPr id="27651" name="Rectangle 3"/>
          <p:cNvSpPr>
            <a:spLocks noGrp="1" noChangeArrowheads="1"/>
          </p:cNvSpPr>
          <p:nvPr>
            <p:ph type="body" idx="1"/>
          </p:nvPr>
        </p:nvSpPr>
        <p:spPr/>
        <p:txBody>
          <a:bodyPr/>
          <a:lstStyle/>
          <a:p>
            <a:pPr eaLnBrk="1" hangingPunct="1">
              <a:lnSpc>
                <a:spcPct val="200000"/>
              </a:lnSpc>
              <a:buFont typeface="Wingdings" pitchFamily="2" charset="2"/>
              <a:buNone/>
            </a:pPr>
            <a:r>
              <a:rPr lang="en-US" sz="2200" i="1" smtClean="0"/>
              <a:t>Avid</a:t>
            </a:r>
            <a:r>
              <a:rPr lang="en-US" sz="2200" smtClean="0"/>
              <a:t>. (2010). Retrieved from http://www.avid.org/index.html</a:t>
            </a:r>
            <a:endParaRPr lang="en-US" sz="2000" smtClean="0"/>
          </a:p>
          <a:p>
            <a:pPr eaLnBrk="1" hangingPunct="1">
              <a:lnSpc>
                <a:spcPct val="200000"/>
              </a:lnSpc>
              <a:buFont typeface="Wingdings" pitchFamily="2" charset="2"/>
              <a:buNone/>
            </a:pPr>
            <a:r>
              <a:rPr lang="en-US" sz="2000" smtClean="0"/>
              <a:t>Ensor, K. (2009). Improving developmental college counseling programs: Utilizing the advancement via individual determination (AVID) to motivate at-risk students. </a:t>
            </a:r>
            <a:r>
              <a:rPr lang="en-US" sz="2000" i="1" smtClean="0"/>
              <a:t>Journal of College Admissions</a:t>
            </a:r>
            <a:r>
              <a:rPr lang="en-US" sz="2000" smtClean="0"/>
              <a:t>, 16-21.</a:t>
            </a:r>
          </a:p>
          <a:p>
            <a:pPr eaLnBrk="1" hangingPunct="1">
              <a:lnSpc>
                <a:spcPct val="200000"/>
              </a:lnSpc>
              <a:buFont typeface="Wingdings" pitchFamily="2" charset="2"/>
              <a:buNone/>
            </a:pPr>
            <a:r>
              <a:rPr lang="en-US" sz="2000" smtClean="0"/>
              <a:t>Nelson, J. (2007).) Avidly seeking success. </a:t>
            </a:r>
            <a:r>
              <a:rPr lang="en-US" sz="2000" i="1" smtClean="0"/>
              <a:t>Educational Leadership</a:t>
            </a:r>
            <a:r>
              <a:rPr lang="en-US" sz="2000" smtClean="0"/>
              <a:t>, 64 (n7), 72-74.</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AVID’s Beginnings</a:t>
            </a:r>
          </a:p>
        </p:txBody>
      </p:sp>
      <p:sp>
        <p:nvSpPr>
          <p:cNvPr id="5123" name="Rectangle 3"/>
          <p:cNvSpPr>
            <a:spLocks noGrp="1" noChangeArrowheads="1"/>
          </p:cNvSpPr>
          <p:nvPr>
            <p:ph type="body" idx="1"/>
          </p:nvPr>
        </p:nvSpPr>
        <p:spPr>
          <a:xfrm>
            <a:off x="457200" y="2133600"/>
            <a:ext cx="5943600" cy="4724400"/>
          </a:xfrm>
        </p:spPr>
        <p:txBody>
          <a:bodyPr/>
          <a:lstStyle/>
          <a:p>
            <a:pPr eaLnBrk="1" hangingPunct="1">
              <a:lnSpc>
                <a:spcPct val="80000"/>
              </a:lnSpc>
            </a:pPr>
            <a:r>
              <a:rPr lang="en-US" sz="2800" smtClean="0"/>
              <a:t>Mary Catherine Swanson, a classroom teacher, founded AVID to help underserved students.</a:t>
            </a:r>
          </a:p>
          <a:p>
            <a:pPr eaLnBrk="1" hangingPunct="1">
              <a:lnSpc>
                <a:spcPct val="80000"/>
              </a:lnSpc>
            </a:pPr>
            <a:r>
              <a:rPr lang="en-US" sz="2800" smtClean="0"/>
              <a:t>She developed AVID to hold students accountable to the highest standard while providing academic and social support. </a:t>
            </a:r>
          </a:p>
          <a:p>
            <a:pPr eaLnBrk="1" hangingPunct="1">
              <a:lnSpc>
                <a:spcPct val="80000"/>
              </a:lnSpc>
            </a:pPr>
            <a:r>
              <a:rPr lang="en-US" sz="2800" smtClean="0"/>
              <a:t>The students would have to rise to the challenge.</a:t>
            </a:r>
          </a:p>
          <a:p>
            <a:pPr eaLnBrk="1" hangingPunct="1">
              <a:lnSpc>
                <a:spcPct val="80000"/>
              </a:lnSpc>
            </a:pPr>
            <a:r>
              <a:rPr lang="en-US" sz="2800" b="1" smtClean="0"/>
              <a:t>Her Goal</a:t>
            </a:r>
            <a:r>
              <a:rPr lang="en-US" sz="2800" smtClean="0"/>
              <a:t>: To make sure her students were prepared for college.</a:t>
            </a:r>
          </a:p>
        </p:txBody>
      </p:sp>
      <p:pic>
        <p:nvPicPr>
          <p:cNvPr id="5124" name="Picture 2" descr="Mary Catherine Swanson, AVID Founder"/>
          <p:cNvPicPr>
            <a:picLocks noChangeAspect="1" noChangeArrowheads="1"/>
          </p:cNvPicPr>
          <p:nvPr/>
        </p:nvPicPr>
        <p:blipFill>
          <a:blip r:embed="rId2" cstate="print"/>
          <a:srcRect/>
          <a:stretch>
            <a:fillRect/>
          </a:stretch>
        </p:blipFill>
        <p:spPr bwMode="auto">
          <a:xfrm>
            <a:off x="6858000" y="2495550"/>
            <a:ext cx="1879600" cy="26860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The AVID Student</a:t>
            </a:r>
          </a:p>
        </p:txBody>
      </p:sp>
      <p:sp>
        <p:nvSpPr>
          <p:cNvPr id="6147" name="Rectangle 3"/>
          <p:cNvSpPr>
            <a:spLocks noGrp="1" noChangeArrowheads="1"/>
          </p:cNvSpPr>
          <p:nvPr>
            <p:ph type="body" idx="1"/>
          </p:nvPr>
        </p:nvSpPr>
        <p:spPr/>
        <p:txBody>
          <a:bodyPr/>
          <a:lstStyle/>
          <a:p>
            <a:pPr eaLnBrk="1" hangingPunct="1">
              <a:lnSpc>
                <a:spcPct val="80000"/>
              </a:lnSpc>
              <a:buFont typeface="Wingdings" pitchFamily="2" charset="2"/>
              <a:buNone/>
            </a:pPr>
            <a:endParaRPr lang="en-US" sz="2200" smtClean="0"/>
          </a:p>
          <a:p>
            <a:pPr eaLnBrk="1" hangingPunct="1">
              <a:lnSpc>
                <a:spcPct val="80000"/>
              </a:lnSpc>
            </a:pPr>
            <a:r>
              <a:rPr lang="en-US" sz="2800" smtClean="0"/>
              <a:t>AVID targets students with 2.0-3.5 GPA.</a:t>
            </a:r>
          </a:p>
          <a:p>
            <a:pPr eaLnBrk="1" hangingPunct="1">
              <a:lnSpc>
                <a:spcPct val="80000"/>
              </a:lnSpc>
            </a:pPr>
            <a:r>
              <a:rPr lang="en-US" sz="2800" smtClean="0"/>
              <a:t>These students are willing to work very hard and have a strong desire to go to college.</a:t>
            </a:r>
          </a:p>
          <a:p>
            <a:pPr eaLnBrk="1" hangingPunct="1">
              <a:lnSpc>
                <a:spcPct val="80000"/>
              </a:lnSpc>
            </a:pPr>
            <a:r>
              <a:rPr lang="en-US" sz="2800" smtClean="0"/>
              <a:t>The students selected for AVID are those who are capable of rigorous curriculum but are struggling to meet their full potential academically. </a:t>
            </a:r>
          </a:p>
          <a:p>
            <a:pPr eaLnBrk="1" hangingPunct="1">
              <a:lnSpc>
                <a:spcPct val="80000"/>
              </a:lnSpc>
            </a:pPr>
            <a:r>
              <a:rPr lang="en-US" sz="2800" smtClean="0"/>
              <a:t>AVID helps put students on track to gain acceptance to a competitive four-year college. </a:t>
            </a:r>
          </a:p>
          <a:p>
            <a:pPr eaLnBrk="1" hangingPunct="1">
              <a:lnSpc>
                <a:spcPct val="90000"/>
              </a:lnSpc>
            </a:pPr>
            <a:endParaRPr lang="en-US" sz="2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AVID students demonstrate</a:t>
            </a:r>
          </a:p>
        </p:txBody>
      </p:sp>
      <p:sp>
        <p:nvSpPr>
          <p:cNvPr id="7171" name="Rectangle 3"/>
          <p:cNvSpPr>
            <a:spLocks noGrp="1" noChangeArrowheads="1"/>
          </p:cNvSpPr>
          <p:nvPr>
            <p:ph type="body" idx="1"/>
          </p:nvPr>
        </p:nvSpPr>
        <p:spPr/>
        <p:txBody>
          <a:bodyPr/>
          <a:lstStyle/>
          <a:p>
            <a:pPr eaLnBrk="1" hangingPunct="1"/>
            <a:r>
              <a:rPr lang="en-US" smtClean="0"/>
              <a:t>dedication and motivation to succeed</a:t>
            </a:r>
          </a:p>
          <a:p>
            <a:pPr eaLnBrk="1" hangingPunct="1"/>
            <a:r>
              <a:rPr lang="en-US" smtClean="0"/>
              <a:t>willingness to accept challenges and better themselves academically</a:t>
            </a:r>
          </a:p>
          <a:p>
            <a:pPr eaLnBrk="1" hangingPunct="1"/>
            <a:r>
              <a:rPr lang="en-US" smtClean="0"/>
              <a:t>openness to learning from others including peers, teachers, counselors, and tutors</a:t>
            </a:r>
          </a:p>
          <a:p>
            <a:pPr eaLnBrk="1" hangingPunct="1"/>
            <a:r>
              <a:rPr lang="en-US" altLang="ja-JP" smtClean="0">
                <a:ea typeface="ＭＳ Ｐゴシック" charset="-128"/>
              </a:rPr>
              <a:t>participation in a community of learners who support each other academically and socially </a:t>
            </a:r>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Who’s in AVID at HHS?</a:t>
            </a:r>
          </a:p>
        </p:txBody>
      </p:sp>
      <p:sp>
        <p:nvSpPr>
          <p:cNvPr id="8195" name="Rectangle 3"/>
          <p:cNvSpPr>
            <a:spLocks noGrp="1" noChangeArrowheads="1"/>
          </p:cNvSpPr>
          <p:nvPr>
            <p:ph type="body" idx="1"/>
          </p:nvPr>
        </p:nvSpPr>
        <p:spPr/>
        <p:txBody>
          <a:bodyPr/>
          <a:lstStyle/>
          <a:p>
            <a:pPr eaLnBrk="1" hangingPunct="1"/>
            <a:r>
              <a:rPr lang="en-US" smtClean="0"/>
              <a:t>Students who choose to challenge themselves in increasingly rigorous upper level courses and prepare for a four-year college experience are good matches for AVID.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Expectations</a:t>
            </a:r>
          </a:p>
        </p:txBody>
      </p:sp>
      <p:sp>
        <p:nvSpPr>
          <p:cNvPr id="9219" name="Rectangle 3"/>
          <p:cNvSpPr>
            <a:spLocks noGrp="1" noChangeArrowheads="1"/>
          </p:cNvSpPr>
          <p:nvPr>
            <p:ph type="body" idx="1"/>
          </p:nvPr>
        </p:nvSpPr>
        <p:spPr>
          <a:xfrm>
            <a:off x="457200" y="1981200"/>
            <a:ext cx="8229600" cy="4876800"/>
          </a:xfrm>
        </p:spPr>
        <p:txBody>
          <a:bodyPr/>
          <a:lstStyle/>
          <a:p>
            <a:pPr eaLnBrk="1" hangingPunct="1">
              <a:lnSpc>
                <a:spcPct val="80000"/>
              </a:lnSpc>
            </a:pPr>
            <a:r>
              <a:rPr lang="en-US" sz="2200" smtClean="0"/>
              <a:t>Participation in AVID is a privilege, and AVID students must:</a:t>
            </a:r>
          </a:p>
          <a:p>
            <a:pPr lvl="1" eaLnBrk="1" hangingPunct="1">
              <a:lnSpc>
                <a:spcPct val="80000"/>
              </a:lnSpc>
            </a:pPr>
            <a:r>
              <a:rPr lang="en-US" sz="2200" smtClean="0"/>
              <a:t>Work to move from honors to AP-level courses</a:t>
            </a:r>
          </a:p>
          <a:p>
            <a:pPr lvl="1" eaLnBrk="1" hangingPunct="1">
              <a:lnSpc>
                <a:spcPct val="80000"/>
              </a:lnSpc>
            </a:pPr>
            <a:r>
              <a:rPr lang="en-US" sz="2200" smtClean="0"/>
              <a:t>Maintain a 2.5 GP</a:t>
            </a:r>
          </a:p>
          <a:p>
            <a:pPr lvl="1" eaLnBrk="1" hangingPunct="1">
              <a:lnSpc>
                <a:spcPct val="80000"/>
              </a:lnSpc>
            </a:pPr>
            <a:r>
              <a:rPr lang="en-US" sz="2200" smtClean="0"/>
              <a:t>Use binders to keep materials organized for all classes</a:t>
            </a:r>
          </a:p>
          <a:p>
            <a:pPr lvl="1" eaLnBrk="1" hangingPunct="1">
              <a:lnSpc>
                <a:spcPct val="80000"/>
              </a:lnSpc>
            </a:pPr>
            <a:r>
              <a:rPr lang="en-US" sz="2200" smtClean="0"/>
              <a:t>Participate in tutorial groups in the AVID classroom led by peers or professional tutors</a:t>
            </a:r>
          </a:p>
          <a:p>
            <a:pPr lvl="1" eaLnBrk="1" hangingPunct="1">
              <a:lnSpc>
                <a:spcPct val="80000"/>
              </a:lnSpc>
            </a:pPr>
            <a:r>
              <a:rPr lang="en-US" sz="2200" smtClean="0"/>
              <a:t>Maintain grade sheets and progress reports for every class</a:t>
            </a:r>
          </a:p>
          <a:p>
            <a:pPr lvl="1" eaLnBrk="1" hangingPunct="1">
              <a:lnSpc>
                <a:spcPct val="80000"/>
              </a:lnSpc>
            </a:pPr>
            <a:r>
              <a:rPr lang="en-US" sz="2200" smtClean="0"/>
              <a:t>Keep track of assignments in student planners and take daily Cornell-style notes in all classes</a:t>
            </a:r>
          </a:p>
          <a:p>
            <a:pPr lvl="1" eaLnBrk="1" hangingPunct="1">
              <a:lnSpc>
                <a:spcPct val="80000"/>
              </a:lnSpc>
            </a:pPr>
            <a:r>
              <a:rPr lang="en-US" sz="2200" smtClean="0"/>
              <a:t>Engage in activities that enhance study skills, test preparation, time management, writing process, and college planning</a:t>
            </a:r>
          </a:p>
          <a:p>
            <a:pPr lvl="1" eaLnBrk="1" hangingPunct="1">
              <a:lnSpc>
                <a:spcPct val="80000"/>
              </a:lnSpc>
            </a:pPr>
            <a:r>
              <a:rPr lang="en-US" sz="2200" smtClean="0"/>
              <a:t>Model mature conduct both in and out of school as they represent AVID and Hereford High</a:t>
            </a:r>
          </a:p>
          <a:p>
            <a:pPr lvl="1" eaLnBrk="1" hangingPunct="1">
              <a:lnSpc>
                <a:spcPct val="80000"/>
              </a:lnSpc>
            </a:pPr>
            <a:r>
              <a:rPr lang="en-US" sz="2200" smtClean="0"/>
              <a:t>Possess and maintain a history of good attendance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The AVID Elective</a:t>
            </a:r>
          </a:p>
        </p:txBody>
      </p:sp>
      <p:sp>
        <p:nvSpPr>
          <p:cNvPr id="10243" name="Rectangle 3"/>
          <p:cNvSpPr>
            <a:spLocks noGrp="1" noChangeArrowheads="1"/>
          </p:cNvSpPr>
          <p:nvPr>
            <p:ph type="body" idx="1"/>
          </p:nvPr>
        </p:nvSpPr>
        <p:spPr/>
        <p:txBody>
          <a:bodyPr/>
          <a:lstStyle/>
          <a:p>
            <a:pPr eaLnBrk="1" hangingPunct="1"/>
            <a:r>
              <a:rPr lang="en-US" smtClean="0"/>
              <a:t>AVID provides tools to</a:t>
            </a:r>
            <a:r>
              <a:rPr lang="en-US" sz="2800" smtClean="0"/>
              <a:t> </a:t>
            </a:r>
          </a:p>
          <a:p>
            <a:pPr lvl="1" eaLnBrk="1" hangingPunct="1"/>
            <a:r>
              <a:rPr lang="en-US" smtClean="0"/>
              <a:t>help students succeed in increasingly rigorous curricula</a:t>
            </a:r>
          </a:p>
          <a:p>
            <a:pPr lvl="1" eaLnBrk="1" hangingPunct="1"/>
            <a:r>
              <a:rPr lang="en-US" smtClean="0"/>
              <a:t> complete a college preparatory path</a:t>
            </a:r>
          </a:p>
          <a:p>
            <a:pPr lvl="1" eaLnBrk="1" hangingPunct="1"/>
            <a:r>
              <a:rPr lang="en-US" smtClean="0"/>
              <a:t>participate in school activities</a:t>
            </a:r>
          </a:p>
          <a:p>
            <a:pPr lvl="1" eaLnBrk="1" hangingPunct="1"/>
            <a:r>
              <a:rPr lang="en-US" smtClean="0"/>
              <a:t>enroll in competitive four-year colleges</a:t>
            </a:r>
          </a:p>
          <a:p>
            <a:pPr lvl="1" eaLnBrk="1" hangingPunct="1"/>
            <a:r>
              <a:rPr lang="en-US" smtClean="0"/>
              <a:t>become educated and responsible leaders in a democratic society</a:t>
            </a:r>
          </a:p>
          <a:p>
            <a:pPr eaLnBrk="1" hangingPunct="1"/>
            <a:endParaRPr lang="en-US"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The AVID Elective</a:t>
            </a:r>
          </a:p>
        </p:txBody>
      </p:sp>
      <p:sp>
        <p:nvSpPr>
          <p:cNvPr id="11267" name="Rectangle 3"/>
          <p:cNvSpPr>
            <a:spLocks noGrp="1" noChangeArrowheads="1"/>
          </p:cNvSpPr>
          <p:nvPr>
            <p:ph type="body" idx="1"/>
          </p:nvPr>
        </p:nvSpPr>
        <p:spPr>
          <a:xfrm>
            <a:off x="228600" y="1828800"/>
            <a:ext cx="8686800" cy="5029200"/>
          </a:xfrm>
        </p:spPr>
        <p:txBody>
          <a:bodyPr/>
          <a:lstStyle/>
          <a:p>
            <a:pPr eaLnBrk="1" hangingPunct="1">
              <a:lnSpc>
                <a:spcPct val="80000"/>
              </a:lnSpc>
            </a:pPr>
            <a:r>
              <a:rPr lang="en-US" sz="2800" smtClean="0"/>
              <a:t>Students pair the AVID elective class which meets every other day with an academic course for all four years of high school. This course features a teacher and tutors who provide support and academic monitoring so that students move toward Advanced Placement courses and explore college options they improve their skills in </a:t>
            </a:r>
          </a:p>
          <a:p>
            <a:pPr lvl="1" eaLnBrk="1" hangingPunct="1">
              <a:lnSpc>
                <a:spcPct val="80000"/>
              </a:lnSpc>
            </a:pPr>
            <a:r>
              <a:rPr lang="en-US" sz="2400" smtClean="0"/>
              <a:t>Writing</a:t>
            </a:r>
          </a:p>
          <a:p>
            <a:pPr lvl="1" eaLnBrk="1" hangingPunct="1">
              <a:lnSpc>
                <a:spcPct val="80000"/>
              </a:lnSpc>
            </a:pPr>
            <a:r>
              <a:rPr lang="en-US" sz="2400" smtClean="0"/>
              <a:t>Inquiry</a:t>
            </a:r>
          </a:p>
          <a:p>
            <a:pPr lvl="1" eaLnBrk="1" hangingPunct="1">
              <a:lnSpc>
                <a:spcPct val="80000"/>
              </a:lnSpc>
            </a:pPr>
            <a:r>
              <a:rPr lang="en-US" sz="2400" smtClean="0"/>
              <a:t>Collaboration</a:t>
            </a:r>
          </a:p>
          <a:p>
            <a:pPr lvl="1" eaLnBrk="1" hangingPunct="1">
              <a:lnSpc>
                <a:spcPct val="80000"/>
              </a:lnSpc>
            </a:pPr>
            <a:r>
              <a:rPr lang="en-US" sz="2400" smtClean="0"/>
              <a:t>Reading </a:t>
            </a:r>
          </a:p>
          <a:p>
            <a:pPr eaLnBrk="1" hangingPunct="1">
              <a:lnSpc>
                <a:spcPct val="80000"/>
              </a:lnSpc>
            </a:pPr>
            <a:r>
              <a:rPr lang="en-US" sz="2800" smtClean="0"/>
              <a:t>AVID is an impressive addition to a college resume because its base is the rigor that all colleges seek when reviewing students’ experiences in high school courses.</a:t>
            </a:r>
          </a:p>
        </p:txBody>
      </p:sp>
    </p:spTree>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109</TotalTime>
  <Words>1327</Words>
  <Application>Microsoft Office PowerPoint</Application>
  <PresentationFormat>On-screen Show (4:3)</PresentationFormat>
  <Paragraphs>104</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Quadrant</vt:lpstr>
      <vt:lpstr>ADVANCEMENT VIA INDIVIDUAL DETERMINATION</vt:lpstr>
      <vt:lpstr>AVID</vt:lpstr>
      <vt:lpstr>AVID’s Beginnings</vt:lpstr>
      <vt:lpstr>The AVID Student</vt:lpstr>
      <vt:lpstr>AVID students demonstrate</vt:lpstr>
      <vt:lpstr>Who’s in AVID at HHS?</vt:lpstr>
      <vt:lpstr>Expectations</vt:lpstr>
      <vt:lpstr>The AVID Elective</vt:lpstr>
      <vt:lpstr>The AVID Elective</vt:lpstr>
      <vt:lpstr>AVID: More than Academics</vt:lpstr>
      <vt:lpstr>Support to Students</vt:lpstr>
      <vt:lpstr>AVID Perks</vt:lpstr>
      <vt:lpstr>Some AVID Activities</vt:lpstr>
      <vt:lpstr>National AVID Facts</vt:lpstr>
      <vt:lpstr>AVID Results</vt:lpstr>
      <vt:lpstr>National AVID Data</vt:lpstr>
      <vt:lpstr>AVID Accomplishments at HHS</vt:lpstr>
      <vt:lpstr>AVID Students on AVID</vt:lpstr>
      <vt:lpstr>AVID Students on AVID</vt:lpstr>
      <vt:lpstr>AVID Students on AVID</vt:lpstr>
      <vt:lpstr>AVID Students on AVID</vt:lpstr>
      <vt:lpstr>AVID Students on AVID</vt:lpstr>
      <vt:lpstr>AVID Students on AVID</vt:lpstr>
      <vt:lpstr>References</vt:lpstr>
    </vt:vector>
  </TitlesOfParts>
  <Company>BCPS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ADVANCEMENT VIA INDIVIDUAL DETERMINATION</dc:title>
  <dc:creator>BCPS</dc:creator>
  <cp:lastModifiedBy>lblama</cp:lastModifiedBy>
  <cp:revision>7</cp:revision>
  <dcterms:created xsi:type="dcterms:W3CDTF">2010-09-01T19:14:31Z</dcterms:created>
  <dcterms:modified xsi:type="dcterms:W3CDTF">2014-09-24T15:07:00Z</dcterms:modified>
</cp:coreProperties>
</file>